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0" r:id="rId1"/>
    <p:sldMasterId id="2147483990" r:id="rId2"/>
  </p:sldMasterIdLst>
  <p:sldIdLst>
    <p:sldId id="256" r:id="rId3"/>
    <p:sldId id="260" r:id="rId4"/>
    <p:sldId id="267" r:id="rId5"/>
    <p:sldId id="258" r:id="rId6"/>
    <p:sldId id="262" r:id="rId7"/>
    <p:sldId id="264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8" autoAdjust="0"/>
  </p:normalViewPr>
  <p:slideViewPr>
    <p:cSldViewPr snapToGrid="0">
      <p:cViewPr varScale="1">
        <p:scale>
          <a:sx n="75" d="100"/>
          <a:sy n="75" d="100"/>
        </p:scale>
        <p:origin x="77" y="43"/>
      </p:cViewPr>
      <p:guideLst/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3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6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93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9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2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7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0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3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22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4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3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4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5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6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1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9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E1DFAD-5ABB-45C6-9D52-2F5A2ADE4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506896"/>
          </a:xfrm>
        </p:spPr>
        <p:txBody>
          <a:bodyPr/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analysis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41E0F14-6964-4F62-8C3A-BC175736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22" y="4670488"/>
            <a:ext cx="2115113" cy="10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2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6646-11C4-4440-A15D-8D7BC2EF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287" y="148847"/>
            <a:ext cx="3321498" cy="1320800"/>
          </a:xfrm>
        </p:spPr>
        <p:txBody>
          <a:bodyPr anchor="ctr">
            <a:norm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4C2152-FE5A-44ED-8C03-7D2D8DC5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123440"/>
            <a:ext cx="5299475" cy="36204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Differentially expressed genes can be used to classify biological samples into categories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Non-responder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 is not always unequivocal, because the gene expression values often overlap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the methods to assess the performance of a classificator is the Receiver Operating Characteristics (ROC) analysis</a:t>
            </a:r>
          </a:p>
          <a:p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 descr="A képen beltéri, szöveg látható&#10;&#10;A leírás nagyon megbízható">
            <a:extLst>
              <a:ext uri="{FF2B5EF4-FFF2-40B4-BE49-F238E27FC236}">
                <a16:creationId xmlns:a16="http://schemas.microsoft.com/office/drawing/2014/main" id="{75F5D330-866C-4AE8-AABA-0A40A41D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439" y="2494722"/>
            <a:ext cx="531134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6646-11C4-4440-A15D-8D7BC2EF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2" y="103476"/>
            <a:ext cx="11809328" cy="1049235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measure the performance of classification?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4C2152-FE5A-44ED-8C03-7D2D8DC5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92" y="1787084"/>
            <a:ext cx="4829758" cy="42319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Sensitivity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proportion of those who are categorized as responder to a treatment and correctly identified as positive by the test.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Specificity 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proportion of those who are categorized as non-responder and correctly identified as negative by the test.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 positive rate 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equal to sensitivity.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False positive rate 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proportion of those who are categorized as non-responder but are identified as positive by the test.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6F3E55EA-3494-4545-B1B7-7AA9B96E2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23221"/>
              </p:ext>
            </p:extLst>
          </p:nvPr>
        </p:nvGraphicFramePr>
        <p:xfrm>
          <a:off x="5057024" y="1787084"/>
          <a:ext cx="6139438" cy="199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228">
                  <a:extLst>
                    <a:ext uri="{9D8B030D-6E8A-4147-A177-3AD203B41FA5}">
                      <a16:colId xmlns:a16="http://schemas.microsoft.com/office/drawing/2014/main" val="2405124982"/>
                    </a:ext>
                  </a:extLst>
                </a:gridCol>
                <a:gridCol w="1084228">
                  <a:extLst>
                    <a:ext uri="{9D8B030D-6E8A-4147-A177-3AD203B41FA5}">
                      <a16:colId xmlns:a16="http://schemas.microsoft.com/office/drawing/2014/main" val="2102847445"/>
                    </a:ext>
                  </a:extLst>
                </a:gridCol>
                <a:gridCol w="1382389">
                  <a:extLst>
                    <a:ext uri="{9D8B030D-6E8A-4147-A177-3AD203B41FA5}">
                      <a16:colId xmlns:a16="http://schemas.microsoft.com/office/drawing/2014/main" val="3348250247"/>
                    </a:ext>
                  </a:extLst>
                </a:gridCol>
                <a:gridCol w="1504365">
                  <a:extLst>
                    <a:ext uri="{9D8B030D-6E8A-4147-A177-3AD203B41FA5}">
                      <a16:colId xmlns:a16="http://schemas.microsoft.com/office/drawing/2014/main" val="1667639636"/>
                    </a:ext>
                  </a:extLst>
                </a:gridCol>
                <a:gridCol w="1084228">
                  <a:extLst>
                    <a:ext uri="{9D8B030D-6E8A-4147-A177-3AD203B41FA5}">
                      <a16:colId xmlns:a16="http://schemas.microsoft.com/office/drawing/2014/main" val="4178570808"/>
                    </a:ext>
                  </a:extLst>
                </a:gridCol>
              </a:tblGrid>
              <a:tr h="399727">
                <a:tc rowSpan="2"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response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77655"/>
                  </a:ext>
                </a:extLst>
              </a:tr>
              <a:tr h="399727">
                <a:tc gridSpan="2" vMerge="1"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responder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non-responder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44641"/>
                  </a:ext>
                </a:extLst>
              </a:tr>
              <a:tr h="3997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result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56648"/>
                  </a:ext>
                </a:extLst>
              </a:tr>
              <a:tr h="3997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c+d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86324"/>
                  </a:ext>
                </a:extLst>
              </a:tr>
              <a:tr h="399727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a+c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b+d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7620" marR="7620" marT="7620" marB="0" anchor="b">
                    <a:solidFill>
                      <a:srgbClr val="3C8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8373"/>
                  </a:ext>
                </a:extLst>
              </a:tr>
            </a:tbl>
          </a:graphicData>
        </a:graphic>
      </p:graphicFrame>
      <p:sp>
        <p:nvSpPr>
          <p:cNvPr id="6" name="Tartalom helye 2">
            <a:extLst>
              <a:ext uri="{FF2B5EF4-FFF2-40B4-BE49-F238E27FC236}">
                <a16:creationId xmlns:a16="http://schemas.microsoft.com/office/drawing/2014/main" id="{8093EFD8-7D75-4F74-910A-9CCC25DC31F8}"/>
              </a:ext>
            </a:extLst>
          </p:cNvPr>
          <p:cNvSpPr txBox="1">
            <a:spLocks/>
          </p:cNvSpPr>
          <p:nvPr/>
        </p:nvSpPr>
        <p:spPr>
          <a:xfrm>
            <a:off x="6064156" y="4083728"/>
            <a:ext cx="5100462" cy="13849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= True positive rate = a/(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Specificity = d/(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positive rate=b/(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)=1-specificity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9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6646-11C4-4440-A15D-8D7BC2EF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2" y="103476"/>
            <a:ext cx="11809328" cy="1049235"/>
          </a:xfrm>
        </p:spPr>
        <p:txBody>
          <a:bodyPr>
            <a:norm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interpret sensitivity and specificity?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4C2152-FE5A-44ED-8C03-7D2D8DC5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32" y="2009027"/>
            <a:ext cx="5936509" cy="377033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cs typeface="Times New Roman" panose="02020603050405020304" pitchFamily="18" charset="0"/>
              </a:rPr>
              <a:t> As there is a trade-off between sensitivity and specificity, one can a ROC curve to find an optimal cutoff point which maximizes both sensitivity and specificity.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cs typeface="Times New Roman" panose="02020603050405020304" pitchFamily="18" charset="0"/>
              </a:rPr>
              <a:t> In a ROC plot, sensitivity (true positive rate) is plotted on the Y axis, and 1-specificity (false positive rate) on the X axis.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 A ROC plot shows us all possible thresholds. Each point indicates a different cutoff and gives a different combination of sensitivity and specificity.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 The dotted line shows where the test would fail if the results were no better than chance at predicting the treatment response</a:t>
            </a:r>
            <a:endParaRPr lang="en-US" noProof="0" dirty="0">
              <a:cs typeface="Times New Roman" panose="02020603050405020304" pitchFamily="18" charset="0"/>
            </a:endParaRPr>
          </a:p>
        </p:txBody>
      </p:sp>
      <p:pic>
        <p:nvPicPr>
          <p:cNvPr id="5" name="Kép 4" descr="A képen térkép, szöveg, égbolt látható&#10;&#10;A leírás teljesen megbízható">
            <a:extLst>
              <a:ext uri="{FF2B5EF4-FFF2-40B4-BE49-F238E27FC236}">
                <a16:creationId xmlns:a16="http://schemas.microsoft.com/office/drawing/2014/main" id="{6471190E-A82F-4707-BD3E-0936C8AC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474" y="1787085"/>
            <a:ext cx="3652891" cy="38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6646-11C4-4440-A15D-8D7BC2EF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88" y="154674"/>
            <a:ext cx="5827717" cy="1320800"/>
          </a:xfrm>
        </p:spPr>
        <p:txBody>
          <a:bodyPr anchor="ctr">
            <a:norm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Strongest cutoff point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4C2152-FE5A-44ED-8C03-7D2D8DC5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1" y="2692400"/>
            <a:ext cx="4164228" cy="2428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can find the strongest cutoff point close to the top of the left corner.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Here, sensitivity (true positive rate) is optimized and 1- specificity (false positive rate) is minimized.</a:t>
            </a:r>
          </a:p>
        </p:txBody>
      </p:sp>
      <p:pic>
        <p:nvPicPr>
          <p:cNvPr id="6" name="Kép 5" descr="A képen szöveg látható&#10;&#10;A leírás teljesen megbízható">
            <a:extLst>
              <a:ext uri="{FF2B5EF4-FFF2-40B4-BE49-F238E27FC236}">
                <a16:creationId xmlns:a16="http://schemas.microsoft.com/office/drawing/2014/main" id="{CBDF0AE7-22B1-4544-97B9-19D15DD08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61" y="1938534"/>
            <a:ext cx="4191833" cy="1887318"/>
          </a:xfrm>
          <a:prstGeom prst="rect">
            <a:avLst/>
          </a:prstGeom>
        </p:spPr>
      </p:pic>
      <p:pic>
        <p:nvPicPr>
          <p:cNvPr id="9" name="Kép 8" descr="A képen térkép, szöveg látható&#10;&#10;A leírás teljesen megbízható">
            <a:extLst>
              <a:ext uri="{FF2B5EF4-FFF2-40B4-BE49-F238E27FC236}">
                <a16:creationId xmlns:a16="http://schemas.microsoft.com/office/drawing/2014/main" id="{423BB601-24A9-45E8-8E88-E72D4306E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57" y="2065873"/>
            <a:ext cx="3177815" cy="33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0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6646-11C4-4440-A15D-8D7BC2EF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582" y="177553"/>
            <a:ext cx="6640135" cy="1320800"/>
          </a:xfrm>
        </p:spPr>
        <p:txBody>
          <a:bodyPr anchor="ctr">
            <a:norm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Under Curve (AUC)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4C2152-FE5A-44ED-8C03-7D2D8DC5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582" y="1839256"/>
            <a:ext cx="4589393" cy="10726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AUC shows how well the test separates the two groups.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E533896-5BBF-43F3-8C90-337F348AC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82285"/>
              </p:ext>
            </p:extLst>
          </p:nvPr>
        </p:nvGraphicFramePr>
        <p:xfrm>
          <a:off x="1219201" y="2984500"/>
          <a:ext cx="9942992" cy="889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32481">
                  <a:extLst>
                    <a:ext uri="{9D8B030D-6E8A-4147-A177-3AD203B41FA5}">
                      <a16:colId xmlns:a16="http://schemas.microsoft.com/office/drawing/2014/main" val="2965687706"/>
                    </a:ext>
                  </a:extLst>
                </a:gridCol>
                <a:gridCol w="2539015">
                  <a:extLst>
                    <a:ext uri="{9D8B030D-6E8A-4147-A177-3AD203B41FA5}">
                      <a16:colId xmlns:a16="http://schemas.microsoft.com/office/drawing/2014/main" val="1943704296"/>
                    </a:ext>
                  </a:extLst>
                </a:gridCol>
                <a:gridCol w="2485748">
                  <a:extLst>
                    <a:ext uri="{9D8B030D-6E8A-4147-A177-3AD203B41FA5}">
                      <a16:colId xmlns:a16="http://schemas.microsoft.com/office/drawing/2014/main" val="1380737571"/>
                    </a:ext>
                  </a:extLst>
                </a:gridCol>
                <a:gridCol w="2485748">
                  <a:extLst>
                    <a:ext uri="{9D8B030D-6E8A-4147-A177-3AD203B41FA5}">
                      <a16:colId xmlns:a16="http://schemas.microsoft.com/office/drawing/2014/main" val="3882348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  - 0.6</a:t>
                      </a:r>
                    </a:p>
                  </a:txBody>
                  <a:tcPr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 0.6 – 0.7</a:t>
                      </a:r>
                    </a:p>
                  </a:txBody>
                  <a:tcPr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 0.7 – 0.8</a:t>
                      </a:r>
                    </a:p>
                  </a:txBody>
                  <a:tcPr>
                    <a:solidFill>
                      <a:srgbClr val="3C8D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 0.8+</a:t>
                      </a:r>
                    </a:p>
                  </a:txBody>
                  <a:tcPr>
                    <a:solidFill>
                      <a:srgbClr val="3C8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26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 is small for clinical utility.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cancer biomarker with potential clinical utility.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quality cancer biomarker.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Blockbuster biomarker.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94990"/>
                  </a:ext>
                </a:extLst>
              </a:tr>
            </a:tbl>
          </a:graphicData>
        </a:graphic>
      </p:graphicFrame>
      <p:pic>
        <p:nvPicPr>
          <p:cNvPr id="13" name="Kép 12" descr="A képen térkép, szöveg látható&#10;&#10;A leírás teljesen megbízható">
            <a:extLst>
              <a:ext uri="{FF2B5EF4-FFF2-40B4-BE49-F238E27FC236}">
                <a16:creationId xmlns:a16="http://schemas.microsoft.com/office/drawing/2014/main" id="{F44FC089-33DD-445D-AD2D-F8F49E808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533" y="4052312"/>
            <a:ext cx="2114915" cy="2091351"/>
          </a:xfrm>
          <a:prstGeom prst="rect">
            <a:avLst/>
          </a:prstGeom>
        </p:spPr>
      </p:pic>
      <p:pic>
        <p:nvPicPr>
          <p:cNvPr id="18" name="Kép 17" descr="A képen térkép, szöveg látható&#10;&#10;A leírás teljesen megbízható">
            <a:extLst>
              <a:ext uri="{FF2B5EF4-FFF2-40B4-BE49-F238E27FC236}">
                <a16:creationId xmlns:a16="http://schemas.microsoft.com/office/drawing/2014/main" id="{223A39B7-207A-4DBB-B256-E08A89CB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90" y="4052312"/>
            <a:ext cx="2114915" cy="2138349"/>
          </a:xfrm>
          <a:prstGeom prst="rect">
            <a:avLst/>
          </a:prstGeom>
        </p:spPr>
      </p:pic>
      <p:pic>
        <p:nvPicPr>
          <p:cNvPr id="20" name="Kép 19" descr="A képen térkép, szöveg látható&#10;&#10;A leírás teljesen megbízható">
            <a:extLst>
              <a:ext uri="{FF2B5EF4-FFF2-40B4-BE49-F238E27FC236}">
                <a16:creationId xmlns:a16="http://schemas.microsoft.com/office/drawing/2014/main" id="{5D77C8A5-5C4C-4A4A-952A-0DA2BFDD2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45" y="4094674"/>
            <a:ext cx="2114916" cy="2070608"/>
          </a:xfrm>
          <a:prstGeom prst="rect">
            <a:avLst/>
          </a:prstGeom>
        </p:spPr>
      </p:pic>
      <p:pic>
        <p:nvPicPr>
          <p:cNvPr id="22" name="Kép 21" descr="A képen térkép, szöveg látható&#10;&#10;A leírás teljesen megbízható">
            <a:extLst>
              <a:ext uri="{FF2B5EF4-FFF2-40B4-BE49-F238E27FC236}">
                <a16:creationId xmlns:a16="http://schemas.microsoft.com/office/drawing/2014/main" id="{5DDD397E-FAA6-4D1A-90E1-79CA3FCE7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446" y="4094674"/>
            <a:ext cx="2060681" cy="2048989"/>
          </a:xfrm>
          <a:prstGeom prst="rect">
            <a:avLst/>
          </a:prstGeom>
        </p:spPr>
      </p:pic>
      <p:sp>
        <p:nvSpPr>
          <p:cNvPr id="23" name="Tartalom helye 2">
            <a:extLst>
              <a:ext uri="{FF2B5EF4-FFF2-40B4-BE49-F238E27FC236}">
                <a16:creationId xmlns:a16="http://schemas.microsoft.com/office/drawing/2014/main" id="{062452F1-6E73-4BD9-887B-6A81D7E836F6}"/>
              </a:ext>
            </a:extLst>
          </p:cNvPr>
          <p:cNvSpPr txBox="1">
            <a:spLocks/>
          </p:cNvSpPr>
          <p:nvPr/>
        </p:nvSpPr>
        <p:spPr>
          <a:xfrm>
            <a:off x="6465905" y="1839256"/>
            <a:ext cx="4589393" cy="10726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larger the area under the ROC curve, the more useful is the measurement to predict treatment response.</a:t>
            </a:r>
          </a:p>
        </p:txBody>
      </p:sp>
    </p:spTree>
    <p:extLst>
      <p:ext uri="{BB962C8B-B14F-4D97-AF65-F5344CB8AC3E}">
        <p14:creationId xmlns:p14="http://schemas.microsoft.com/office/powerpoint/2010/main" val="74724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6646-11C4-4440-A15D-8D7BC2EF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83" y="231806"/>
            <a:ext cx="5827717" cy="132080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test: 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Mann-Whitney U test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4C2152-FE5A-44ED-8C03-7D2D8DC5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8" y="1908699"/>
            <a:ext cx="5450890" cy="40570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Mann-Whitney U test is a rank-based non-parametric test.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can use it to determine if there are differences between two groups.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Compare to two-sample t-test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Mann-Whitney test has limited assumptions: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are independent of each sample in one group 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distribution of the sample is not an assumption.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usually present characteristics of the groups by employing a box-and-whisker plot. </a:t>
            </a:r>
          </a:p>
        </p:txBody>
      </p:sp>
      <p:pic>
        <p:nvPicPr>
          <p:cNvPr id="4" name="Kép 3" descr="A képen képernyőkép látható&#10;&#10;A leírás nagyon megbízható">
            <a:extLst>
              <a:ext uri="{FF2B5EF4-FFF2-40B4-BE49-F238E27FC236}">
                <a16:creationId xmlns:a16="http://schemas.microsoft.com/office/drawing/2014/main" id="{8831DBD3-FB10-492D-A7D1-12EC36E2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530" y="3429000"/>
            <a:ext cx="2431595" cy="2313393"/>
          </a:xfrm>
          <a:prstGeom prst="rect">
            <a:avLst/>
          </a:prstGeom>
        </p:spPr>
      </p:pic>
      <p:pic>
        <p:nvPicPr>
          <p:cNvPr id="6" name="Kép 5" descr="A képen képernyőkép látható&#10;&#10;A leírás nagyon megbízható">
            <a:extLst>
              <a:ext uri="{FF2B5EF4-FFF2-40B4-BE49-F238E27FC236}">
                <a16:creationId xmlns:a16="http://schemas.microsoft.com/office/drawing/2014/main" id="{BFFD83EE-5FC0-4A10-B5EC-9869F224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380" y="2051571"/>
            <a:ext cx="4371094" cy="6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1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6646-11C4-4440-A15D-8D7BC2EF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582" y="177553"/>
            <a:ext cx="6640135" cy="1320800"/>
          </a:xfrm>
        </p:spPr>
        <p:txBody>
          <a:bodyPr anchor="ctr">
            <a:normAutofit/>
          </a:bodyPr>
          <a:lstStyle/>
          <a:p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Plotter example</a:t>
            </a:r>
          </a:p>
        </p:txBody>
      </p:sp>
      <p:pic>
        <p:nvPicPr>
          <p:cNvPr id="6" name="Kép 5" descr="A képen térkép, szöveg látható&#10;&#10;A leírás teljesen megbízható">
            <a:extLst>
              <a:ext uri="{FF2B5EF4-FFF2-40B4-BE49-F238E27FC236}">
                <a16:creationId xmlns:a16="http://schemas.microsoft.com/office/drawing/2014/main" id="{1C5FAFB6-597C-4819-B00A-AE4DEF02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8410" y="1772021"/>
            <a:ext cx="2431595" cy="2443815"/>
          </a:xfrm>
          <a:prstGeom prst="rect">
            <a:avLst/>
          </a:prstGeom>
        </p:spPr>
      </p:pic>
      <p:sp>
        <p:nvSpPr>
          <p:cNvPr id="10" name="Tartalom helye 2">
            <a:extLst>
              <a:ext uri="{FF2B5EF4-FFF2-40B4-BE49-F238E27FC236}">
                <a16:creationId xmlns:a16="http://schemas.microsoft.com/office/drawing/2014/main" id="{3F60B267-AEF4-4E20-AEE5-2F95693223BB}"/>
              </a:ext>
            </a:extLst>
          </p:cNvPr>
          <p:cNvSpPr txBox="1">
            <a:spLocks/>
          </p:cNvSpPr>
          <p:nvPr/>
        </p:nvSpPr>
        <p:spPr>
          <a:xfrm>
            <a:off x="8497537" y="3678389"/>
            <a:ext cx="3176599" cy="244381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AUC=0.825, the gene classified treatment response effectively.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curve is significant (p-value &lt; 1e-16)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Strongest cutoff calculated determined as 245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is 0.81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Specificity: 1-0.22 = 0.78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Mann-Whitney U test, the differences in gene expression between responders and non-responders is significant (p-value 4.1e-18)  </a:t>
            </a:r>
          </a:p>
        </p:txBody>
      </p:sp>
      <p:sp>
        <p:nvSpPr>
          <p:cNvPr id="11" name="Nyíl: jobbra mutató 10">
            <a:extLst>
              <a:ext uri="{FF2B5EF4-FFF2-40B4-BE49-F238E27FC236}">
                <a16:creationId xmlns:a16="http://schemas.microsoft.com/office/drawing/2014/main" id="{D287EDDF-4F28-4810-8DE9-1AB783FEA270}"/>
              </a:ext>
            </a:extLst>
          </p:cNvPr>
          <p:cNvSpPr/>
          <p:nvPr/>
        </p:nvSpPr>
        <p:spPr>
          <a:xfrm rot="5400000">
            <a:off x="2282186" y="3181266"/>
            <a:ext cx="676277" cy="543098"/>
          </a:xfrm>
          <a:prstGeom prst="rightArrow">
            <a:avLst>
              <a:gd name="adj1" fmla="val 50000"/>
              <a:gd name="adj2" fmla="val 40516"/>
            </a:avLst>
          </a:prstGeom>
          <a:solidFill>
            <a:srgbClr val="3C8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Nyíl: jobbra mutató 14">
            <a:extLst>
              <a:ext uri="{FF2B5EF4-FFF2-40B4-BE49-F238E27FC236}">
                <a16:creationId xmlns:a16="http://schemas.microsoft.com/office/drawing/2014/main" id="{7D6D6D1A-7EC9-476C-B600-D76D3B6B2EA0}"/>
              </a:ext>
            </a:extLst>
          </p:cNvPr>
          <p:cNvSpPr/>
          <p:nvPr/>
        </p:nvSpPr>
        <p:spPr>
          <a:xfrm>
            <a:off x="4410326" y="3834369"/>
            <a:ext cx="667681" cy="411134"/>
          </a:xfrm>
          <a:prstGeom prst="rightArrow">
            <a:avLst/>
          </a:prstGeom>
          <a:solidFill>
            <a:srgbClr val="3C8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 descr="A képen képernyőkép látható&#10;&#10;A leírás nagyon megbízható">
            <a:extLst>
              <a:ext uri="{FF2B5EF4-FFF2-40B4-BE49-F238E27FC236}">
                <a16:creationId xmlns:a16="http://schemas.microsoft.com/office/drawing/2014/main" id="{67243B90-4FD7-48E2-A8BF-90D71B3C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410" y="4017889"/>
            <a:ext cx="2431595" cy="2313393"/>
          </a:xfrm>
          <a:prstGeom prst="rect">
            <a:avLst/>
          </a:prstGeom>
        </p:spPr>
      </p:pic>
      <p:pic>
        <p:nvPicPr>
          <p:cNvPr id="19" name="Kép 18" descr="A képen képernyőkép látható&#10;&#10;A leírás teljesen megbízható">
            <a:extLst>
              <a:ext uri="{FF2B5EF4-FFF2-40B4-BE49-F238E27FC236}">
                <a16:creationId xmlns:a16="http://schemas.microsoft.com/office/drawing/2014/main" id="{B7A71634-B76C-4CD1-BAB2-3EF1E0BEB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1" y="3922918"/>
            <a:ext cx="3227410" cy="569896"/>
          </a:xfrm>
          <a:prstGeom prst="rect">
            <a:avLst/>
          </a:prstGeom>
        </p:spPr>
      </p:pic>
      <p:pic>
        <p:nvPicPr>
          <p:cNvPr id="21" name="Kép 20" descr="A képen képernyőkép látható&#10;&#10;A leírás teljesen megbízható">
            <a:extLst>
              <a:ext uri="{FF2B5EF4-FFF2-40B4-BE49-F238E27FC236}">
                <a16:creationId xmlns:a16="http://schemas.microsoft.com/office/drawing/2014/main" id="{BA0AB884-D429-4BC8-886D-60DEF0DEA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537" y="1772021"/>
            <a:ext cx="2188440" cy="1504107"/>
          </a:xfrm>
          <a:prstGeom prst="rect">
            <a:avLst/>
          </a:prstGeom>
        </p:spPr>
      </p:pic>
      <p:sp>
        <p:nvSpPr>
          <p:cNvPr id="22" name="Nyíl: jobbra mutató 21">
            <a:extLst>
              <a:ext uri="{FF2B5EF4-FFF2-40B4-BE49-F238E27FC236}">
                <a16:creationId xmlns:a16="http://schemas.microsoft.com/office/drawing/2014/main" id="{84677D2C-8F7B-49D9-8D72-463A8B2DE11A}"/>
              </a:ext>
            </a:extLst>
          </p:cNvPr>
          <p:cNvSpPr/>
          <p:nvPr/>
        </p:nvSpPr>
        <p:spPr>
          <a:xfrm>
            <a:off x="7717894" y="2378585"/>
            <a:ext cx="680512" cy="543098"/>
          </a:xfrm>
          <a:prstGeom prst="rightArrow">
            <a:avLst/>
          </a:prstGeom>
          <a:solidFill>
            <a:srgbClr val="3C8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 descr="A képen képernyőkép látható&#10;&#10;A leírás teljesen megbízható">
            <a:extLst>
              <a:ext uri="{FF2B5EF4-FFF2-40B4-BE49-F238E27FC236}">
                <a16:creationId xmlns:a16="http://schemas.microsoft.com/office/drawing/2014/main" id="{2F46B45A-D027-49E8-8BB8-ACAE0C264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981" y="1767132"/>
            <a:ext cx="2706161" cy="12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4737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ív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571</Words>
  <Application>Microsoft Office PowerPoint</Application>
  <PresentationFormat>Szélesvásznú</PresentationFormat>
  <Paragraphs>66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 2</vt:lpstr>
      <vt:lpstr>HDOfficeLightV0</vt:lpstr>
      <vt:lpstr>Retrospektív</vt:lpstr>
      <vt:lpstr>ROC analysis</vt:lpstr>
      <vt:lpstr>Background</vt:lpstr>
      <vt:lpstr>How to measure the performance of classification?</vt:lpstr>
      <vt:lpstr>How to interpret sensitivity and specificity?</vt:lpstr>
      <vt:lpstr>Strongest cutoff point</vt:lpstr>
      <vt:lpstr>Area Under Curve (AUC)</vt:lpstr>
      <vt:lpstr>Second test: Mann-Whitney U test</vt:lpstr>
      <vt:lpstr>ROC Plotter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 plotter</dc:title>
  <dc:creator>Fekete Janos</dc:creator>
  <cp:lastModifiedBy>Fekete Janos</cp:lastModifiedBy>
  <cp:revision>55</cp:revision>
  <dcterms:created xsi:type="dcterms:W3CDTF">2018-01-15T17:23:13Z</dcterms:created>
  <dcterms:modified xsi:type="dcterms:W3CDTF">2018-03-24T17:36:35Z</dcterms:modified>
</cp:coreProperties>
</file>